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7" d="100"/>
          <a:sy n="77" d="100"/>
        </p:scale>
        <p:origin x="129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12/29/2021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towardsdatascience.com/using-spark-r-to-analyze-emergency-financial-assistance-data-in-brazil-92957e0e25a7" TargetMode="External"/><Relationship Id="rId4" Type="http://schemas.openxmlformats.org/officeDocument/2006/relationships/hyperlink" Target="https://github.com/CleitonOERocha/IBM_DS_Final_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091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Cleiton Otavio da Exaltação Rocha</a:t>
            </a:r>
          </a:p>
          <a:p>
            <a:r>
              <a:rPr lang="en-US" dirty="0">
                <a:solidFill>
                  <a:schemeClr val="bg2"/>
                </a:solidFill>
                <a:latin typeface="Abadi" panose="020B0604020104020204" pitchFamily="34" charset="0"/>
                <a:ea typeface="SF Pro" pitchFamily="2" charset="0"/>
                <a:cs typeface="SF Pro" pitchFamily="2" charset="0"/>
              </a:rPr>
              <a:t>25/12/2021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5325989" cy="4351338"/>
          </a:xfrm>
          <a:prstGeom prst="rect">
            <a:avLst/>
          </a:prstGeom>
        </p:spPr>
        <p:txBody>
          <a:bodyPr/>
          <a:lstStyle/>
          <a:p>
            <a:pPr algn="just"/>
            <a:r>
              <a:rPr lang="en-US" sz="2200" dirty="0">
                <a:solidFill>
                  <a:schemeClr val="accent3">
                    <a:lumMod val="25000"/>
                  </a:schemeClr>
                </a:solidFill>
                <a:latin typeface="Abadi" panose="020B0604020104020204" pitchFamily="34" charset="0"/>
              </a:rPr>
              <a:t>The first step is to load the data using the Pandas '</a:t>
            </a:r>
            <a:r>
              <a:rPr lang="en-US" sz="2200" dirty="0" err="1">
                <a:solidFill>
                  <a:schemeClr val="accent3">
                    <a:lumMod val="25000"/>
                  </a:schemeClr>
                </a:solidFill>
                <a:latin typeface="Abadi" panose="020B0604020104020204" pitchFamily="34" charset="0"/>
              </a:rPr>
              <a:t>read_csv</a:t>
            </a:r>
            <a:r>
              <a:rPr lang="en-US" sz="2200" dirty="0">
                <a:solidFill>
                  <a:schemeClr val="accent3">
                    <a:lumMod val="25000"/>
                  </a:schemeClr>
                </a:solidFill>
                <a:latin typeface="Abadi" panose="020B0604020104020204" pitchFamily="34" charset="0"/>
              </a:rPr>
              <a:t>' function. After that, some information is extracted from the dataset, namely: 1) the percentage of missing values in each column was calculated. 2) the number of launches at each site was calculated 3) the number and occurrence of the mission result by orbit type was calculated and 4) a landing result label was created in the 'Result' column</a:t>
            </a:r>
          </a:p>
          <a:p>
            <a:r>
              <a:rPr lang="en-US" sz="2200" dirty="0">
                <a:solidFill>
                  <a:schemeClr val="accent3">
                    <a:lumMod val="25000"/>
                  </a:schemeClr>
                </a:solidFill>
                <a:latin typeface="Abadi" panose="020B0604020104020204" pitchFamily="34" charset="0"/>
              </a:rPr>
              <a:t>https://github.com/CleitonOERocha/IBM_DS_Final_Project/blob/main/labs-jupyter-spacex-Data%20wrangling.ipynb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tângulo 5">
            <a:extLst>
              <a:ext uri="{FF2B5EF4-FFF2-40B4-BE49-F238E27FC236}">
                <a16:creationId xmlns:a16="http://schemas.microsoft.com/office/drawing/2014/main" id="{F6FEA5DE-E5EA-49E5-B632-B8974326BDFC}"/>
              </a:ext>
            </a:extLst>
          </p:cNvPr>
          <p:cNvSpPr/>
          <p:nvPr/>
        </p:nvSpPr>
        <p:spPr>
          <a:xfrm>
            <a:off x="6322518" y="1674235"/>
            <a:ext cx="5325989" cy="1340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df</a:t>
            </a:r>
            <a:r>
              <a:rPr lang="pt-BR" dirty="0"/>
              <a:t>=</a:t>
            </a:r>
            <a:r>
              <a:rPr lang="pt-BR" dirty="0" err="1"/>
              <a:t>pd.read_csv</a:t>
            </a:r>
            <a:r>
              <a:rPr lang="pt-BR" dirty="0"/>
              <a:t>("https://cf-courses-data.s3.us.cloud-object-storage.appdomain.cloud/IBM-DS0321EN-SkillsNetwork/</a:t>
            </a:r>
            <a:r>
              <a:rPr lang="pt-BR" dirty="0" err="1"/>
              <a:t>datasets</a:t>
            </a:r>
            <a:r>
              <a:rPr lang="pt-BR" dirty="0"/>
              <a:t>/dataset_part_1.csv")</a:t>
            </a:r>
          </a:p>
        </p:txBody>
      </p:sp>
      <p:sp>
        <p:nvSpPr>
          <p:cNvPr id="7" name="Retângulo 6">
            <a:extLst>
              <a:ext uri="{FF2B5EF4-FFF2-40B4-BE49-F238E27FC236}">
                <a16:creationId xmlns:a16="http://schemas.microsoft.com/office/drawing/2014/main" id="{7437AAF4-635F-40BA-BE7B-F54873E958F3}"/>
              </a:ext>
            </a:extLst>
          </p:cNvPr>
          <p:cNvSpPr/>
          <p:nvPr/>
        </p:nvSpPr>
        <p:spPr>
          <a:xfrm>
            <a:off x="6322517" y="3179762"/>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NA </a:t>
            </a:r>
            <a:r>
              <a:rPr lang="pt-BR" dirty="0" err="1"/>
              <a:t>Count</a:t>
            </a:r>
            <a:r>
              <a:rPr lang="pt-BR" dirty="0"/>
              <a:t>:</a:t>
            </a:r>
          </a:p>
          <a:p>
            <a:pPr algn="ctr"/>
            <a:r>
              <a:rPr lang="en-US" dirty="0" err="1"/>
              <a:t>df.isnull</a:t>
            </a:r>
            <a:r>
              <a:rPr lang="en-US" dirty="0"/>
              <a:t>().sum()/</a:t>
            </a:r>
            <a:r>
              <a:rPr lang="en-US" dirty="0" err="1"/>
              <a:t>df.count</a:t>
            </a:r>
            <a:r>
              <a:rPr lang="en-US" dirty="0"/>
              <a:t>()*100</a:t>
            </a:r>
            <a:endParaRPr lang="pt-BR" dirty="0"/>
          </a:p>
        </p:txBody>
      </p:sp>
      <p:sp>
        <p:nvSpPr>
          <p:cNvPr id="9" name="Retângulo 8">
            <a:extLst>
              <a:ext uri="{FF2B5EF4-FFF2-40B4-BE49-F238E27FC236}">
                <a16:creationId xmlns:a16="http://schemas.microsoft.com/office/drawing/2014/main" id="{B7430E6D-192B-4020-BDA2-7DAF79673BA8}"/>
              </a:ext>
            </a:extLst>
          </p:cNvPr>
          <p:cNvSpPr/>
          <p:nvPr/>
        </p:nvSpPr>
        <p:spPr>
          <a:xfrm>
            <a:off x="6322516" y="4021486"/>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Orbit</a:t>
            </a:r>
            <a:r>
              <a:rPr lang="pt-BR" dirty="0"/>
              <a:t> </a:t>
            </a:r>
            <a:r>
              <a:rPr lang="pt-BR" dirty="0" err="1"/>
              <a:t>count</a:t>
            </a:r>
            <a:r>
              <a:rPr lang="pt-BR" dirty="0"/>
              <a:t>:</a:t>
            </a:r>
          </a:p>
          <a:p>
            <a:pPr algn="ctr"/>
            <a:r>
              <a:rPr lang="en-US" dirty="0"/>
              <a:t>df["Orbit"].</a:t>
            </a:r>
            <a:r>
              <a:rPr lang="en-US" dirty="0" err="1"/>
              <a:t>value_counts</a:t>
            </a:r>
            <a:r>
              <a:rPr lang="en-US" dirty="0"/>
              <a:t>()</a:t>
            </a:r>
            <a:endParaRPr lang="pt-BR" dirty="0"/>
          </a:p>
        </p:txBody>
      </p:sp>
      <p:sp>
        <p:nvSpPr>
          <p:cNvPr id="10" name="Retângulo 9">
            <a:extLst>
              <a:ext uri="{FF2B5EF4-FFF2-40B4-BE49-F238E27FC236}">
                <a16:creationId xmlns:a16="http://schemas.microsoft.com/office/drawing/2014/main" id="{893B59C9-EE88-4D84-B81A-D635B4F029EE}"/>
              </a:ext>
            </a:extLst>
          </p:cNvPr>
          <p:cNvSpPr/>
          <p:nvPr/>
        </p:nvSpPr>
        <p:spPr>
          <a:xfrm>
            <a:off x="6322515" y="4866085"/>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en-US" dirty="0"/>
              <a:t>Outcome</a:t>
            </a:r>
            <a:r>
              <a:rPr lang="pt-BR" dirty="0"/>
              <a:t> </a:t>
            </a:r>
            <a:r>
              <a:rPr lang="pt-BR" dirty="0" err="1"/>
              <a:t>count</a:t>
            </a:r>
            <a:r>
              <a:rPr lang="pt-BR" dirty="0"/>
              <a:t>:</a:t>
            </a:r>
          </a:p>
          <a:p>
            <a:pPr algn="ctr"/>
            <a:r>
              <a:rPr lang="en-US" dirty="0" err="1"/>
              <a:t>landing_outcomes</a:t>
            </a:r>
            <a:r>
              <a:rPr lang="en-US" dirty="0"/>
              <a:t> = df["Outcome"].</a:t>
            </a:r>
            <a:r>
              <a:rPr lang="en-US" dirty="0" err="1"/>
              <a:t>value_counts</a:t>
            </a:r>
            <a:r>
              <a:rPr lang="en-US" dirty="0"/>
              <a:t>()</a:t>
            </a:r>
          </a:p>
        </p:txBody>
      </p:sp>
      <p:sp>
        <p:nvSpPr>
          <p:cNvPr id="11" name="Retângulo 10">
            <a:extLst>
              <a:ext uri="{FF2B5EF4-FFF2-40B4-BE49-F238E27FC236}">
                <a16:creationId xmlns:a16="http://schemas.microsoft.com/office/drawing/2014/main" id="{9298801B-D8E5-42CC-BC4A-4FF8102A7699}"/>
              </a:ext>
            </a:extLst>
          </p:cNvPr>
          <p:cNvSpPr/>
          <p:nvPr/>
        </p:nvSpPr>
        <p:spPr>
          <a:xfrm>
            <a:off x="6322517" y="5763490"/>
            <a:ext cx="4637757" cy="788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 – </a:t>
            </a:r>
            <a:r>
              <a:rPr lang="en-US" dirty="0"/>
              <a:t>Outcome</a:t>
            </a:r>
            <a:r>
              <a:rPr lang="pt-BR" dirty="0"/>
              <a:t> </a:t>
            </a:r>
            <a:r>
              <a:rPr lang="pt-BR" dirty="0" err="1"/>
              <a:t>Condition</a:t>
            </a:r>
            <a:r>
              <a:rPr lang="pt-BR" dirty="0"/>
              <a:t>:</a:t>
            </a:r>
          </a:p>
          <a:p>
            <a:pPr algn="ctr"/>
            <a:r>
              <a:rPr lang="en-US" dirty="0" err="1"/>
              <a:t>landing_class</a:t>
            </a:r>
            <a:r>
              <a:rPr lang="en-US" dirty="0"/>
              <a:t> = </a:t>
            </a:r>
            <a:r>
              <a:rPr lang="en-US" dirty="0" err="1"/>
              <a:t>np.where</a:t>
            </a:r>
            <a:r>
              <a:rPr lang="en-US" dirty="0"/>
              <a:t>(df["Outcome"] == </a:t>
            </a:r>
            <a:r>
              <a:rPr lang="en-US" dirty="0" err="1"/>
              <a:t>bad_outcomes</a:t>
            </a:r>
            <a:r>
              <a:rPr lang="en-US" dirty="0"/>
              <a:t>, 0, 1)</a:t>
            </a:r>
          </a:p>
        </p:txBody>
      </p:sp>
      <p:sp>
        <p:nvSpPr>
          <p:cNvPr id="12" name="Seta: para Baixo 11">
            <a:extLst>
              <a:ext uri="{FF2B5EF4-FFF2-40B4-BE49-F238E27FC236}">
                <a16:creationId xmlns:a16="http://schemas.microsoft.com/office/drawing/2014/main" id="{AF98CE35-9C3B-4191-843F-64CDC0D0FC6F}"/>
              </a:ext>
            </a:extLst>
          </p:cNvPr>
          <p:cNvSpPr/>
          <p:nvPr/>
        </p:nvSpPr>
        <p:spPr>
          <a:xfrm>
            <a:off x="11726106" y="28724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Baixo 12">
            <a:extLst>
              <a:ext uri="{FF2B5EF4-FFF2-40B4-BE49-F238E27FC236}">
                <a16:creationId xmlns:a16="http://schemas.microsoft.com/office/drawing/2014/main" id="{A4676F67-9292-4673-A998-0656A99B3F16}"/>
              </a:ext>
            </a:extLst>
          </p:cNvPr>
          <p:cNvSpPr/>
          <p:nvPr/>
        </p:nvSpPr>
        <p:spPr>
          <a:xfrm>
            <a:off x="11726106" y="3702877"/>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Baixo 13">
            <a:extLst>
              <a:ext uri="{FF2B5EF4-FFF2-40B4-BE49-F238E27FC236}">
                <a16:creationId xmlns:a16="http://schemas.microsoft.com/office/drawing/2014/main" id="{6DB7D120-6DBB-45F8-8E6B-CB1FCC509D2E}"/>
              </a:ext>
            </a:extLst>
          </p:cNvPr>
          <p:cNvSpPr/>
          <p:nvPr/>
        </p:nvSpPr>
        <p:spPr>
          <a:xfrm>
            <a:off x="11726106" y="456342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4AA311CF-2E31-49FC-8DDA-9E2180F4A222}"/>
              </a:ext>
            </a:extLst>
          </p:cNvPr>
          <p:cNvSpPr/>
          <p:nvPr/>
        </p:nvSpPr>
        <p:spPr>
          <a:xfrm>
            <a:off x="11726102" y="548678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281" y="1774398"/>
            <a:ext cx="3337328"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The generated graphics serve to understand more quickly some relevant information about the rockets, such as mission success, mass loss, etc.</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m 5">
            <a:extLst>
              <a:ext uri="{FF2B5EF4-FFF2-40B4-BE49-F238E27FC236}">
                <a16:creationId xmlns:a16="http://schemas.microsoft.com/office/drawing/2014/main" id="{2D898E16-9A7A-4D3A-9B72-869576308C2F}"/>
              </a:ext>
            </a:extLst>
          </p:cNvPr>
          <p:cNvPicPr>
            <a:picLocks noChangeAspect="1"/>
          </p:cNvPicPr>
          <p:nvPr/>
        </p:nvPicPr>
        <p:blipFill>
          <a:blip r:embed="rId3"/>
          <a:stretch>
            <a:fillRect/>
          </a:stretch>
        </p:blipFill>
        <p:spPr>
          <a:xfrm>
            <a:off x="4190257" y="1774398"/>
            <a:ext cx="4189655" cy="1904849"/>
          </a:xfrm>
          <a:prstGeom prst="rect">
            <a:avLst/>
          </a:prstGeom>
        </p:spPr>
      </p:pic>
      <p:pic>
        <p:nvPicPr>
          <p:cNvPr id="8" name="Imagem 7">
            <a:extLst>
              <a:ext uri="{FF2B5EF4-FFF2-40B4-BE49-F238E27FC236}">
                <a16:creationId xmlns:a16="http://schemas.microsoft.com/office/drawing/2014/main" id="{444B19A8-0F67-42AF-9272-41A0348792B2}"/>
              </a:ext>
            </a:extLst>
          </p:cNvPr>
          <p:cNvPicPr>
            <a:picLocks noChangeAspect="1"/>
          </p:cNvPicPr>
          <p:nvPr/>
        </p:nvPicPr>
        <p:blipFill>
          <a:blip r:embed="rId4"/>
          <a:stretch>
            <a:fillRect/>
          </a:stretch>
        </p:blipFill>
        <p:spPr>
          <a:xfrm>
            <a:off x="4190257" y="3878998"/>
            <a:ext cx="4189655" cy="1959762"/>
          </a:xfrm>
          <a:prstGeom prst="rect">
            <a:avLst/>
          </a:prstGeom>
        </p:spPr>
      </p:pic>
      <p:pic>
        <p:nvPicPr>
          <p:cNvPr id="10" name="Imagem 9">
            <a:extLst>
              <a:ext uri="{FF2B5EF4-FFF2-40B4-BE49-F238E27FC236}">
                <a16:creationId xmlns:a16="http://schemas.microsoft.com/office/drawing/2014/main" id="{63C41AE8-A827-4F75-8353-C33D0966D577}"/>
              </a:ext>
            </a:extLst>
          </p:cNvPr>
          <p:cNvPicPr>
            <a:picLocks noChangeAspect="1"/>
          </p:cNvPicPr>
          <p:nvPr/>
        </p:nvPicPr>
        <p:blipFill>
          <a:blip r:embed="rId5"/>
          <a:stretch>
            <a:fillRect/>
          </a:stretch>
        </p:blipFill>
        <p:spPr>
          <a:xfrm>
            <a:off x="8592854" y="1773199"/>
            <a:ext cx="3337329" cy="1906048"/>
          </a:xfrm>
          <a:prstGeom prst="rect">
            <a:avLst/>
          </a:prstGeom>
        </p:spPr>
      </p:pic>
      <p:pic>
        <p:nvPicPr>
          <p:cNvPr id="12" name="Imagem 11">
            <a:extLst>
              <a:ext uri="{FF2B5EF4-FFF2-40B4-BE49-F238E27FC236}">
                <a16:creationId xmlns:a16="http://schemas.microsoft.com/office/drawing/2014/main" id="{FE1FAE81-605D-427B-A748-829053B26E09}"/>
              </a:ext>
            </a:extLst>
          </p:cNvPr>
          <p:cNvPicPr>
            <a:picLocks noChangeAspect="1"/>
          </p:cNvPicPr>
          <p:nvPr/>
        </p:nvPicPr>
        <p:blipFill>
          <a:blip r:embed="rId6"/>
          <a:stretch>
            <a:fillRect/>
          </a:stretch>
        </p:blipFill>
        <p:spPr>
          <a:xfrm>
            <a:off x="8592854" y="3878998"/>
            <a:ext cx="3337329" cy="196414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67423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The queries performed were to select variables, group, summarize, filter, among others; Queries are performed using SQL queries through the pandas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package.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https://github.com/CleitonOERocha/IBM_DS_Final_Project/blob/main/jupyter-labs-eda-sql-coursera.ipynb</a:t>
            </a:r>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tângulo 5">
            <a:extLst>
              <a:ext uri="{FF2B5EF4-FFF2-40B4-BE49-F238E27FC236}">
                <a16:creationId xmlns:a16="http://schemas.microsoft.com/office/drawing/2014/main" id="{3DB3E2D1-B5E7-424B-9D5E-EF26A89E4247}"/>
              </a:ext>
            </a:extLst>
          </p:cNvPr>
          <p:cNvSpPr/>
          <p:nvPr/>
        </p:nvSpPr>
        <p:spPr>
          <a:xfrm>
            <a:off x="1223201" y="423341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SELECT</a:t>
            </a:r>
          </a:p>
        </p:txBody>
      </p:sp>
      <p:sp>
        <p:nvSpPr>
          <p:cNvPr id="7" name="Retângulo 6">
            <a:extLst>
              <a:ext uri="{FF2B5EF4-FFF2-40B4-BE49-F238E27FC236}">
                <a16:creationId xmlns:a16="http://schemas.microsoft.com/office/drawing/2014/main" id="{39A4EDBD-EFFD-474D-BAF7-AAA4F32A95AD}"/>
              </a:ext>
            </a:extLst>
          </p:cNvPr>
          <p:cNvSpPr/>
          <p:nvPr/>
        </p:nvSpPr>
        <p:spPr>
          <a:xfrm>
            <a:off x="4734982" y="426685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WHERE</a:t>
            </a:r>
          </a:p>
        </p:txBody>
      </p:sp>
      <p:sp>
        <p:nvSpPr>
          <p:cNvPr id="8" name="Retângulo 7">
            <a:extLst>
              <a:ext uri="{FF2B5EF4-FFF2-40B4-BE49-F238E27FC236}">
                <a16:creationId xmlns:a16="http://schemas.microsoft.com/office/drawing/2014/main" id="{B7BE53EB-C74F-4E96-933A-D5AD12781350}"/>
              </a:ext>
            </a:extLst>
          </p:cNvPr>
          <p:cNvSpPr/>
          <p:nvPr/>
        </p:nvSpPr>
        <p:spPr>
          <a:xfrm>
            <a:off x="8246763" y="4266856"/>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GROUP BY</a:t>
            </a:r>
          </a:p>
        </p:txBody>
      </p:sp>
      <p:sp>
        <p:nvSpPr>
          <p:cNvPr id="9" name="Retângulo 8">
            <a:extLst>
              <a:ext uri="{FF2B5EF4-FFF2-40B4-BE49-F238E27FC236}">
                <a16:creationId xmlns:a16="http://schemas.microsoft.com/office/drawing/2014/main" id="{AA3602B8-FB7A-4AB3-815A-325E3D69AAA1}"/>
              </a:ext>
            </a:extLst>
          </p:cNvPr>
          <p:cNvSpPr/>
          <p:nvPr/>
        </p:nvSpPr>
        <p:spPr>
          <a:xfrm>
            <a:off x="1223205" y="521759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SUM</a:t>
            </a:r>
          </a:p>
        </p:txBody>
      </p:sp>
      <p:sp>
        <p:nvSpPr>
          <p:cNvPr id="10" name="Retângulo 9">
            <a:extLst>
              <a:ext uri="{FF2B5EF4-FFF2-40B4-BE49-F238E27FC236}">
                <a16:creationId xmlns:a16="http://schemas.microsoft.com/office/drawing/2014/main" id="{AB5910FD-1F71-4ED6-8ADE-662071C53CC8}"/>
              </a:ext>
            </a:extLst>
          </p:cNvPr>
          <p:cNvSpPr/>
          <p:nvPr/>
        </p:nvSpPr>
        <p:spPr>
          <a:xfrm>
            <a:off x="4734983" y="521759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COUNT</a:t>
            </a:r>
          </a:p>
        </p:txBody>
      </p:sp>
      <p:sp>
        <p:nvSpPr>
          <p:cNvPr id="11" name="Retângulo 10">
            <a:extLst>
              <a:ext uri="{FF2B5EF4-FFF2-40B4-BE49-F238E27FC236}">
                <a16:creationId xmlns:a16="http://schemas.microsoft.com/office/drawing/2014/main" id="{829C8974-FC60-4A4E-87D5-B8BFA864274E}"/>
              </a:ext>
            </a:extLst>
          </p:cNvPr>
          <p:cNvSpPr/>
          <p:nvPr/>
        </p:nvSpPr>
        <p:spPr>
          <a:xfrm>
            <a:off x="8246763" y="521318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AVERAGE</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4097055"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points on the map are for rocket launch locations, through the map you can see where these points are and where they are close to.</a:t>
            </a:r>
          </a:p>
          <a:p>
            <a:pPr algn="just">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https://github.com/CleitonOERocha/IBM_DS_Final_Project/blob/main/lab_jupyter_launch_site_location%20(1).ipynb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Imagem 5">
            <a:extLst>
              <a:ext uri="{FF2B5EF4-FFF2-40B4-BE49-F238E27FC236}">
                <a16:creationId xmlns:a16="http://schemas.microsoft.com/office/drawing/2014/main" id="{05967888-7058-4B33-A395-DC87363FA888}"/>
              </a:ext>
            </a:extLst>
          </p:cNvPr>
          <p:cNvPicPr>
            <a:picLocks noChangeAspect="1"/>
          </p:cNvPicPr>
          <p:nvPr/>
        </p:nvPicPr>
        <p:blipFill>
          <a:blip r:embed="rId3"/>
          <a:stretch>
            <a:fillRect/>
          </a:stretch>
        </p:blipFill>
        <p:spPr>
          <a:xfrm>
            <a:off x="5439872" y="4191196"/>
            <a:ext cx="3633750" cy="2035196"/>
          </a:xfrm>
          <a:prstGeom prst="rect">
            <a:avLst/>
          </a:prstGeom>
        </p:spPr>
      </p:pic>
      <p:pic>
        <p:nvPicPr>
          <p:cNvPr id="8" name="Imagem 7">
            <a:extLst>
              <a:ext uri="{FF2B5EF4-FFF2-40B4-BE49-F238E27FC236}">
                <a16:creationId xmlns:a16="http://schemas.microsoft.com/office/drawing/2014/main" id="{6C78BE08-8298-43D2-B859-52D6CE1FECBE}"/>
              </a:ext>
            </a:extLst>
          </p:cNvPr>
          <p:cNvPicPr>
            <a:picLocks noChangeAspect="1"/>
          </p:cNvPicPr>
          <p:nvPr/>
        </p:nvPicPr>
        <p:blipFill>
          <a:blip r:embed="rId4"/>
          <a:stretch>
            <a:fillRect/>
          </a:stretch>
        </p:blipFill>
        <p:spPr>
          <a:xfrm>
            <a:off x="7651860" y="1491312"/>
            <a:ext cx="3633751" cy="246065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3401157" cy="435133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purpose of the dashboard is to observe the behavior of the rockets over time, as well as to see their statistics to understand if the objectives were achieved over time.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m 5">
            <a:extLst>
              <a:ext uri="{FF2B5EF4-FFF2-40B4-BE49-F238E27FC236}">
                <a16:creationId xmlns:a16="http://schemas.microsoft.com/office/drawing/2014/main" id="{71BF7460-6024-49E5-B08A-6D3063F07F5D}"/>
              </a:ext>
            </a:extLst>
          </p:cNvPr>
          <p:cNvPicPr>
            <a:picLocks noChangeAspect="1"/>
          </p:cNvPicPr>
          <p:nvPr/>
        </p:nvPicPr>
        <p:blipFill>
          <a:blip r:embed="rId3"/>
          <a:stretch>
            <a:fillRect/>
          </a:stretch>
        </p:blipFill>
        <p:spPr>
          <a:xfrm>
            <a:off x="4858558" y="1679283"/>
            <a:ext cx="7106433" cy="1340836"/>
          </a:xfrm>
          <a:prstGeom prst="rect">
            <a:avLst/>
          </a:prstGeom>
        </p:spPr>
      </p:pic>
      <p:pic>
        <p:nvPicPr>
          <p:cNvPr id="8" name="Imagem 7">
            <a:extLst>
              <a:ext uri="{FF2B5EF4-FFF2-40B4-BE49-F238E27FC236}">
                <a16:creationId xmlns:a16="http://schemas.microsoft.com/office/drawing/2014/main" id="{4BFADC8A-60BD-4819-8909-EBD0C3ADEEEE}"/>
              </a:ext>
            </a:extLst>
          </p:cNvPr>
          <p:cNvPicPr>
            <a:picLocks noChangeAspect="1"/>
          </p:cNvPicPr>
          <p:nvPr/>
        </p:nvPicPr>
        <p:blipFill>
          <a:blip r:embed="rId4"/>
          <a:stretch>
            <a:fillRect/>
          </a:stretch>
        </p:blipFill>
        <p:spPr>
          <a:xfrm>
            <a:off x="4858558" y="3429000"/>
            <a:ext cx="7106433" cy="203973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4482" y="1645807"/>
            <a:ext cx="5036430"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models were built from the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 each model is built and its results tested to see if the model has good accuracy. The best model is the one with the best accuracy.</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tângulo 5">
            <a:extLst>
              <a:ext uri="{FF2B5EF4-FFF2-40B4-BE49-F238E27FC236}">
                <a16:creationId xmlns:a16="http://schemas.microsoft.com/office/drawing/2014/main" id="{2AFA2C44-1C14-4A7C-9B5D-45C66F5F160D}"/>
              </a:ext>
            </a:extLst>
          </p:cNvPr>
          <p:cNvSpPr/>
          <p:nvPr/>
        </p:nvSpPr>
        <p:spPr>
          <a:xfrm>
            <a:off x="6322518" y="1430915"/>
            <a:ext cx="5325989" cy="1340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a:t>
            </a:r>
            <a:r>
              <a:rPr lang="pt-BR" dirty="0" err="1"/>
              <a:t>Load</a:t>
            </a:r>
            <a:r>
              <a:rPr lang="pt-BR" dirty="0"/>
              <a:t> </a:t>
            </a:r>
            <a:r>
              <a:rPr lang="pt-BR" dirty="0" err="1"/>
              <a:t>dataframe</a:t>
            </a:r>
            <a:r>
              <a:rPr lang="pt-BR" dirty="0"/>
              <a:t>:</a:t>
            </a:r>
          </a:p>
          <a:p>
            <a:pPr algn="ctr"/>
            <a:r>
              <a:rPr lang="pt-BR" dirty="0"/>
              <a:t>data = </a:t>
            </a:r>
            <a:r>
              <a:rPr lang="pt-BR" dirty="0" err="1"/>
              <a:t>pd.read_csv</a:t>
            </a:r>
            <a:r>
              <a:rPr lang="pt-BR" dirty="0"/>
              <a:t>("https://cf-courses-data.s3.us.cloud-object-storage.appdomain.cloud/IBM-DS0321EN-SkillsNetwork/</a:t>
            </a:r>
            <a:r>
              <a:rPr lang="pt-BR" dirty="0" err="1"/>
              <a:t>datasets</a:t>
            </a:r>
            <a:r>
              <a:rPr lang="pt-BR" dirty="0"/>
              <a:t>/dataset_part_2.csv")</a:t>
            </a:r>
          </a:p>
        </p:txBody>
      </p:sp>
      <p:sp>
        <p:nvSpPr>
          <p:cNvPr id="7" name="Retângulo 6">
            <a:extLst>
              <a:ext uri="{FF2B5EF4-FFF2-40B4-BE49-F238E27FC236}">
                <a16:creationId xmlns:a16="http://schemas.microsoft.com/office/drawing/2014/main" id="{95177E50-2B6A-4FBE-8841-1E6427B2D39F}"/>
              </a:ext>
            </a:extLst>
          </p:cNvPr>
          <p:cNvSpPr/>
          <p:nvPr/>
        </p:nvSpPr>
        <p:spPr>
          <a:xfrm>
            <a:off x="6322518" y="2922496"/>
            <a:ext cx="5325989" cy="91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Split in </a:t>
            </a:r>
            <a:r>
              <a:rPr lang="pt-BR" dirty="0" err="1"/>
              <a:t>train</a:t>
            </a:r>
            <a:r>
              <a:rPr lang="pt-BR" dirty="0"/>
              <a:t> </a:t>
            </a:r>
            <a:r>
              <a:rPr lang="pt-BR" dirty="0" err="1"/>
              <a:t>and</a:t>
            </a:r>
            <a:r>
              <a:rPr lang="pt-BR" dirty="0"/>
              <a:t> </a:t>
            </a:r>
            <a:r>
              <a:rPr lang="pt-BR" dirty="0" err="1"/>
              <a:t>test</a:t>
            </a:r>
            <a:r>
              <a:rPr lang="pt-BR" dirty="0"/>
              <a:t>:</a:t>
            </a:r>
          </a:p>
          <a:p>
            <a:pPr algn="ctr"/>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 = 2)</a:t>
            </a:r>
            <a:endParaRPr lang="pt-BR" dirty="0"/>
          </a:p>
        </p:txBody>
      </p:sp>
      <p:sp>
        <p:nvSpPr>
          <p:cNvPr id="8" name="Retângulo 7">
            <a:extLst>
              <a:ext uri="{FF2B5EF4-FFF2-40B4-BE49-F238E27FC236}">
                <a16:creationId xmlns:a16="http://schemas.microsoft.com/office/drawing/2014/main" id="{C7592E0A-8374-472A-9D6F-8C44861E6C4E}"/>
              </a:ext>
            </a:extLst>
          </p:cNvPr>
          <p:cNvSpPr/>
          <p:nvPr/>
        </p:nvSpPr>
        <p:spPr>
          <a:xfrm>
            <a:off x="6322517" y="4025549"/>
            <a:ext cx="5325989" cy="72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Model:</a:t>
            </a:r>
            <a:endParaRPr lang="en-US" dirty="0"/>
          </a:p>
          <a:p>
            <a:pPr algn="ctr"/>
            <a:r>
              <a:rPr lang="en-US" dirty="0" err="1"/>
              <a:t>logreg_cv</a:t>
            </a:r>
            <a:r>
              <a:rPr lang="en-US" dirty="0"/>
              <a:t> = </a:t>
            </a:r>
            <a:r>
              <a:rPr lang="en-US" dirty="0" err="1"/>
              <a:t>GridSearchCV</a:t>
            </a:r>
            <a:r>
              <a:rPr lang="en-US" dirty="0"/>
              <a:t>(</a:t>
            </a:r>
            <a:r>
              <a:rPr lang="en-US" dirty="0" err="1"/>
              <a:t>lr</a:t>
            </a:r>
            <a:r>
              <a:rPr lang="en-US" dirty="0"/>
              <a:t>, parameters, cv = 10)</a:t>
            </a:r>
            <a:endParaRPr lang="pt-BR" dirty="0"/>
          </a:p>
        </p:txBody>
      </p:sp>
      <p:sp>
        <p:nvSpPr>
          <p:cNvPr id="9" name="Retângulo 8">
            <a:extLst>
              <a:ext uri="{FF2B5EF4-FFF2-40B4-BE49-F238E27FC236}">
                <a16:creationId xmlns:a16="http://schemas.microsoft.com/office/drawing/2014/main" id="{D31236D4-7343-4B00-B08E-F2934B42694E}"/>
              </a:ext>
            </a:extLst>
          </p:cNvPr>
          <p:cNvSpPr/>
          <p:nvPr/>
        </p:nvSpPr>
        <p:spPr>
          <a:xfrm>
            <a:off x="5712918" y="4938942"/>
            <a:ext cx="5325989" cy="79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Fit model:</a:t>
            </a:r>
            <a:endParaRPr lang="en-US" dirty="0"/>
          </a:p>
          <a:p>
            <a:pPr algn="ctr"/>
            <a:r>
              <a:rPr lang="fr-FR" dirty="0"/>
              <a:t>logreg_cv.fit(X_train, Y_train)</a:t>
            </a:r>
            <a:endParaRPr lang="pt-BR" dirty="0"/>
          </a:p>
        </p:txBody>
      </p:sp>
      <p:sp>
        <p:nvSpPr>
          <p:cNvPr id="10" name="Retângulo 9">
            <a:extLst>
              <a:ext uri="{FF2B5EF4-FFF2-40B4-BE49-F238E27FC236}">
                <a16:creationId xmlns:a16="http://schemas.microsoft.com/office/drawing/2014/main" id="{7F44A3A8-8903-432A-8F1D-A4C8AC70EF36}"/>
              </a:ext>
            </a:extLst>
          </p:cNvPr>
          <p:cNvSpPr/>
          <p:nvPr/>
        </p:nvSpPr>
        <p:spPr>
          <a:xfrm>
            <a:off x="2362200" y="5890649"/>
            <a:ext cx="7894320" cy="79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 – </a:t>
            </a:r>
            <a:r>
              <a:rPr lang="pt-BR" dirty="0" err="1"/>
              <a:t>Accuracy</a:t>
            </a:r>
            <a:r>
              <a:rPr lang="pt-BR" dirty="0"/>
              <a:t>:</a:t>
            </a:r>
            <a:endParaRPr lang="en-US" dirty="0"/>
          </a:p>
          <a:p>
            <a:pPr algn="ctr"/>
            <a:r>
              <a:rPr lang="fr-FR" dirty="0"/>
              <a:t>print("Tuned Logistic Regression Parameter: {}".format(logreg_cv.best_params_))</a:t>
            </a:r>
          </a:p>
          <a:p>
            <a:pPr algn="ctr"/>
            <a:r>
              <a:rPr lang="fr-FR" dirty="0"/>
              <a:t>print("Tuned Logistic Regression Accuracy: {}".format(logreg_cv.best_score_))</a:t>
            </a:r>
            <a:endParaRPr lang="pt-BR" dirty="0"/>
          </a:p>
        </p:txBody>
      </p:sp>
      <p:sp>
        <p:nvSpPr>
          <p:cNvPr id="11" name="Seta: para Baixo 10">
            <a:extLst>
              <a:ext uri="{FF2B5EF4-FFF2-40B4-BE49-F238E27FC236}">
                <a16:creationId xmlns:a16="http://schemas.microsoft.com/office/drawing/2014/main" id="{ACE31816-43D9-4131-BCE4-90AF839C8CA6}"/>
              </a:ext>
            </a:extLst>
          </p:cNvPr>
          <p:cNvSpPr/>
          <p:nvPr/>
        </p:nvSpPr>
        <p:spPr>
          <a:xfrm>
            <a:off x="11760752" y="2681094"/>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Baixo 11">
            <a:extLst>
              <a:ext uri="{FF2B5EF4-FFF2-40B4-BE49-F238E27FC236}">
                <a16:creationId xmlns:a16="http://schemas.microsoft.com/office/drawing/2014/main" id="{F1786DB6-4549-469C-AD40-CE4B37E91189}"/>
              </a:ext>
            </a:extLst>
          </p:cNvPr>
          <p:cNvSpPr/>
          <p:nvPr/>
        </p:nvSpPr>
        <p:spPr>
          <a:xfrm>
            <a:off x="11760752" y="370694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Baixo 12">
            <a:extLst>
              <a:ext uri="{FF2B5EF4-FFF2-40B4-BE49-F238E27FC236}">
                <a16:creationId xmlns:a16="http://schemas.microsoft.com/office/drawing/2014/main" id="{E5B8D2B1-477E-4582-89E5-7330B2C52979}"/>
              </a:ext>
            </a:extLst>
          </p:cNvPr>
          <p:cNvSpPr/>
          <p:nvPr/>
        </p:nvSpPr>
        <p:spPr>
          <a:xfrm>
            <a:off x="11760752" y="4779637"/>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Baixo 13">
            <a:extLst>
              <a:ext uri="{FF2B5EF4-FFF2-40B4-BE49-F238E27FC236}">
                <a16:creationId xmlns:a16="http://schemas.microsoft.com/office/drawing/2014/main" id="{1A5C454D-0B94-4C72-AFC0-15BA791F46D5}"/>
              </a:ext>
            </a:extLst>
          </p:cNvPr>
          <p:cNvSpPr/>
          <p:nvPr/>
        </p:nvSpPr>
        <p:spPr>
          <a:xfrm>
            <a:off x="11250913" y="557204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67702" y="5449295"/>
            <a:ext cx="8656596" cy="8836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shows a relationship between locations and number of releases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FB6A2C24-302C-464F-833F-C821898A4CAF}"/>
              </a:ext>
            </a:extLst>
          </p:cNvPr>
          <p:cNvPicPr>
            <a:picLocks noChangeAspect="1"/>
          </p:cNvPicPr>
          <p:nvPr/>
        </p:nvPicPr>
        <p:blipFill>
          <a:blip r:embed="rId3"/>
          <a:stretch>
            <a:fillRect/>
          </a:stretch>
        </p:blipFill>
        <p:spPr>
          <a:xfrm>
            <a:off x="2088674" y="1470760"/>
            <a:ext cx="7878274" cy="35819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64954" y="5338804"/>
            <a:ext cx="8662089" cy="10964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graphic shows a relationship between the locations and the payload mass of the postings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20F31BC2-877A-4DC9-9114-4B060FB3AF1F}"/>
              </a:ext>
            </a:extLst>
          </p:cNvPr>
          <p:cNvPicPr>
            <a:picLocks noChangeAspect="1"/>
          </p:cNvPicPr>
          <p:nvPr/>
        </p:nvPicPr>
        <p:blipFill>
          <a:blip r:embed="rId3"/>
          <a:stretch>
            <a:fillRect/>
          </a:stretch>
        </p:blipFill>
        <p:spPr>
          <a:xfrm>
            <a:off x="2267132" y="1448959"/>
            <a:ext cx="7657735" cy="35820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88967" y="5060515"/>
            <a:ext cx="9614066" cy="14845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Through the bar graph it is possible to notice how the SSO, GEO, ES-LI and HEO orbits stand out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C4EF4B41-354E-4F5B-993B-EC0CC2DC54FB}"/>
              </a:ext>
            </a:extLst>
          </p:cNvPr>
          <p:cNvPicPr>
            <a:picLocks noChangeAspect="1"/>
          </p:cNvPicPr>
          <p:nvPr/>
        </p:nvPicPr>
        <p:blipFill>
          <a:blip r:embed="rId3"/>
          <a:stretch>
            <a:fillRect/>
          </a:stretch>
        </p:blipFill>
        <p:spPr>
          <a:xfrm>
            <a:off x="3100708" y="1433587"/>
            <a:ext cx="5990584" cy="34214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90504" y="5443286"/>
            <a:ext cx="8674614" cy="11645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graphic shows a relationship between the Flight number and the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989E902D-5A54-4774-9FE1-FDA519807096}"/>
              </a:ext>
            </a:extLst>
          </p:cNvPr>
          <p:cNvPicPr>
            <a:picLocks noChangeAspect="1"/>
          </p:cNvPicPr>
          <p:nvPr/>
        </p:nvPicPr>
        <p:blipFill>
          <a:blip r:embed="rId3"/>
          <a:stretch>
            <a:fillRect/>
          </a:stretch>
        </p:blipFill>
        <p:spPr>
          <a:xfrm>
            <a:off x="1956801" y="1461505"/>
            <a:ext cx="8142020" cy="37401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49293" y="5314220"/>
            <a:ext cx="9157035" cy="13971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graphic shows a relationship between the payload and the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3B3F23DE-BDC3-49CE-93AE-F3ED7DE7BB9D}"/>
              </a:ext>
            </a:extLst>
          </p:cNvPr>
          <p:cNvPicPr>
            <a:picLocks noChangeAspect="1"/>
          </p:cNvPicPr>
          <p:nvPr/>
        </p:nvPicPr>
        <p:blipFill>
          <a:blip r:embed="rId3"/>
          <a:stretch>
            <a:fillRect/>
          </a:stretch>
        </p:blipFill>
        <p:spPr>
          <a:xfrm>
            <a:off x="2275942" y="1371904"/>
            <a:ext cx="7640116" cy="36581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64411" y="5424172"/>
            <a:ext cx="9726800" cy="1003039"/>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the graphic shows a yearly average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98132D24-1097-45E3-BE35-6559E6463EA4}"/>
              </a:ext>
            </a:extLst>
          </p:cNvPr>
          <p:cNvPicPr>
            <a:picLocks noChangeAspect="1"/>
          </p:cNvPicPr>
          <p:nvPr/>
        </p:nvPicPr>
        <p:blipFill>
          <a:blip r:embed="rId3"/>
          <a:stretch>
            <a:fillRect/>
          </a:stretch>
        </p:blipFill>
        <p:spPr>
          <a:xfrm>
            <a:off x="3402332" y="1572887"/>
            <a:ext cx="5387335" cy="34659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4" name="Imagem 13">
            <a:extLst>
              <a:ext uri="{FF2B5EF4-FFF2-40B4-BE49-F238E27FC236}">
                <a16:creationId xmlns:a16="http://schemas.microsoft.com/office/drawing/2014/main" id="{2F864622-5082-410B-B3D3-2DF0AEECD910}"/>
              </a:ext>
            </a:extLst>
          </p:cNvPr>
          <p:cNvPicPr>
            <a:picLocks noChangeAspect="1"/>
          </p:cNvPicPr>
          <p:nvPr/>
        </p:nvPicPr>
        <p:blipFill>
          <a:blip r:embed="rId3"/>
          <a:stretch>
            <a:fillRect/>
          </a:stretch>
        </p:blipFill>
        <p:spPr>
          <a:xfrm>
            <a:off x="2995180" y="3120802"/>
            <a:ext cx="6201640" cy="15242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m 7">
            <a:extLst>
              <a:ext uri="{FF2B5EF4-FFF2-40B4-BE49-F238E27FC236}">
                <a16:creationId xmlns:a16="http://schemas.microsoft.com/office/drawing/2014/main" id="{805EE635-5E26-4BA2-A8A3-6FE4D2A698CB}"/>
              </a:ext>
            </a:extLst>
          </p:cNvPr>
          <p:cNvPicPr>
            <a:picLocks noChangeAspect="1"/>
          </p:cNvPicPr>
          <p:nvPr/>
        </p:nvPicPr>
        <p:blipFill>
          <a:blip r:embed="rId3"/>
          <a:stretch>
            <a:fillRect/>
          </a:stretch>
        </p:blipFill>
        <p:spPr>
          <a:xfrm>
            <a:off x="2036279" y="2253913"/>
            <a:ext cx="7983064" cy="39724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BE946FC5-D2F1-443A-9DA7-9F5667C33337}"/>
              </a:ext>
            </a:extLst>
          </p:cNvPr>
          <p:cNvPicPr>
            <a:picLocks noChangeAspect="1"/>
          </p:cNvPicPr>
          <p:nvPr/>
        </p:nvPicPr>
        <p:blipFill>
          <a:blip r:embed="rId3"/>
          <a:stretch>
            <a:fillRect/>
          </a:stretch>
        </p:blipFill>
        <p:spPr>
          <a:xfrm>
            <a:off x="1488515" y="3129635"/>
            <a:ext cx="9078592" cy="17433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C73FE0DE-43F2-467C-A378-3047C45B530D}"/>
              </a:ext>
            </a:extLst>
          </p:cNvPr>
          <p:cNvPicPr>
            <a:picLocks noChangeAspect="1"/>
          </p:cNvPicPr>
          <p:nvPr/>
        </p:nvPicPr>
        <p:blipFill>
          <a:blip r:embed="rId3"/>
          <a:stretch>
            <a:fillRect/>
          </a:stretch>
        </p:blipFill>
        <p:spPr>
          <a:xfrm>
            <a:off x="669250" y="2871790"/>
            <a:ext cx="10717121" cy="32198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Imagem 7">
            <a:extLst>
              <a:ext uri="{FF2B5EF4-FFF2-40B4-BE49-F238E27FC236}">
                <a16:creationId xmlns:a16="http://schemas.microsoft.com/office/drawing/2014/main" id="{F959EAAE-CE01-4A3C-9CFB-C8BEE8AE4A31}"/>
              </a:ext>
            </a:extLst>
          </p:cNvPr>
          <p:cNvPicPr>
            <a:picLocks noChangeAspect="1"/>
          </p:cNvPicPr>
          <p:nvPr/>
        </p:nvPicPr>
        <p:blipFill>
          <a:blip r:embed="rId3"/>
          <a:stretch>
            <a:fillRect/>
          </a:stretch>
        </p:blipFill>
        <p:spPr>
          <a:xfrm>
            <a:off x="1523362" y="3339214"/>
            <a:ext cx="9145276" cy="132416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Imagem 6">
            <a:extLst>
              <a:ext uri="{FF2B5EF4-FFF2-40B4-BE49-F238E27FC236}">
                <a16:creationId xmlns:a16="http://schemas.microsoft.com/office/drawing/2014/main" id="{BBD988E2-7887-435B-99AD-DD40B89059EF}"/>
              </a:ext>
            </a:extLst>
          </p:cNvPr>
          <p:cNvPicPr>
            <a:picLocks noChangeAspect="1"/>
          </p:cNvPicPr>
          <p:nvPr/>
        </p:nvPicPr>
        <p:blipFill>
          <a:blip r:embed="rId3"/>
          <a:stretch>
            <a:fillRect/>
          </a:stretch>
        </p:blipFill>
        <p:spPr>
          <a:xfrm>
            <a:off x="676290" y="3450901"/>
            <a:ext cx="10745700" cy="23244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234A02B3-DEAB-4DFB-8D76-4A23979D90C1}"/>
              </a:ext>
            </a:extLst>
          </p:cNvPr>
          <p:cNvPicPr>
            <a:picLocks noChangeAspect="1"/>
          </p:cNvPicPr>
          <p:nvPr/>
        </p:nvPicPr>
        <p:blipFill>
          <a:blip r:embed="rId3"/>
          <a:stretch>
            <a:fillRect/>
          </a:stretch>
        </p:blipFill>
        <p:spPr>
          <a:xfrm>
            <a:off x="1512331" y="2648555"/>
            <a:ext cx="9030960" cy="27054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9543F97E-86D3-4F02-9EE2-6CB8213F2E7D}"/>
              </a:ext>
            </a:extLst>
          </p:cNvPr>
          <p:cNvPicPr>
            <a:picLocks noChangeAspect="1"/>
          </p:cNvPicPr>
          <p:nvPr/>
        </p:nvPicPr>
        <p:blipFill>
          <a:blip r:embed="rId3"/>
          <a:stretch>
            <a:fillRect/>
          </a:stretch>
        </p:blipFill>
        <p:spPr>
          <a:xfrm>
            <a:off x="2303016" y="3344493"/>
            <a:ext cx="7449590" cy="11622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Imagem 7">
            <a:extLst>
              <a:ext uri="{FF2B5EF4-FFF2-40B4-BE49-F238E27FC236}">
                <a16:creationId xmlns:a16="http://schemas.microsoft.com/office/drawing/2014/main" id="{AB97D2D6-A915-44A4-94E1-772C2EB47C4F}"/>
              </a:ext>
            </a:extLst>
          </p:cNvPr>
          <p:cNvPicPr>
            <a:picLocks noChangeAspect="1"/>
          </p:cNvPicPr>
          <p:nvPr/>
        </p:nvPicPr>
        <p:blipFill>
          <a:blip r:embed="rId3"/>
          <a:stretch>
            <a:fillRect/>
          </a:stretch>
        </p:blipFill>
        <p:spPr>
          <a:xfrm>
            <a:off x="733448" y="3625513"/>
            <a:ext cx="10688542" cy="1524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318"/>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28FBA667-47FE-445E-A585-DA64E655AE2E}"/>
              </a:ext>
            </a:extLst>
          </p:cNvPr>
          <p:cNvPicPr>
            <a:picLocks noChangeAspect="1"/>
          </p:cNvPicPr>
          <p:nvPr/>
        </p:nvPicPr>
        <p:blipFill>
          <a:blip r:embed="rId3"/>
          <a:stretch>
            <a:fillRect/>
          </a:stretch>
        </p:blipFill>
        <p:spPr>
          <a:xfrm>
            <a:off x="742975" y="3210181"/>
            <a:ext cx="10679015" cy="24292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locations</a:t>
            </a:r>
          </a:p>
        </p:txBody>
      </p:sp>
      <p:pic>
        <p:nvPicPr>
          <p:cNvPr id="6" name="Imagem 5" descr="Mapa&#10;&#10;Descrição gerada automaticamente">
            <a:extLst>
              <a:ext uri="{FF2B5EF4-FFF2-40B4-BE49-F238E27FC236}">
                <a16:creationId xmlns:a16="http://schemas.microsoft.com/office/drawing/2014/main" id="{04D72F0D-CF08-4F21-BE1F-C975882DE64D}"/>
              </a:ext>
            </a:extLst>
          </p:cNvPr>
          <p:cNvPicPr>
            <a:picLocks noChangeAspect="1"/>
          </p:cNvPicPr>
          <p:nvPr/>
        </p:nvPicPr>
        <p:blipFill>
          <a:blip r:embed="rId3"/>
          <a:stretch>
            <a:fillRect/>
          </a:stretch>
        </p:blipFill>
        <p:spPr>
          <a:xfrm>
            <a:off x="2312045" y="1394836"/>
            <a:ext cx="7431531" cy="50323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locations </a:t>
            </a:r>
            <a:r>
              <a:rPr lang="en-US" dirty="0" err="1">
                <a:solidFill>
                  <a:srgbClr val="0B49CB"/>
                </a:solidFill>
                <a:latin typeface="Abadi"/>
              </a:rPr>
              <a:t>sucess</a:t>
            </a:r>
            <a:endParaRPr lang="en-US" dirty="0">
              <a:solidFill>
                <a:srgbClr val="0B49CB"/>
              </a:solidFill>
              <a:latin typeface="Abadi"/>
            </a:endParaRPr>
          </a:p>
        </p:txBody>
      </p:sp>
      <p:pic>
        <p:nvPicPr>
          <p:cNvPr id="4" name="Imagem 3" descr="Diagrama&#10;&#10;Descrição gerada automaticamente">
            <a:extLst>
              <a:ext uri="{FF2B5EF4-FFF2-40B4-BE49-F238E27FC236}">
                <a16:creationId xmlns:a16="http://schemas.microsoft.com/office/drawing/2014/main" id="{DDB673D7-FB87-4841-8E2A-381DEDF8AEDA}"/>
              </a:ext>
            </a:extLst>
          </p:cNvPr>
          <p:cNvPicPr>
            <a:picLocks noChangeAspect="1"/>
          </p:cNvPicPr>
          <p:nvPr/>
        </p:nvPicPr>
        <p:blipFill>
          <a:blip r:embed="rId3"/>
          <a:stretch>
            <a:fillRect/>
          </a:stretch>
        </p:blipFill>
        <p:spPr>
          <a:xfrm>
            <a:off x="2423816" y="1801152"/>
            <a:ext cx="7207990" cy="403706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1" dirty="0">
                <a:solidFill>
                  <a:srgbClr val="0B49CB"/>
                </a:solidFill>
                <a:latin typeface="Abadi"/>
              </a:rPr>
              <a:t>Map launch site to its proximities such as railway, highway, coastline</a:t>
            </a:r>
            <a:endParaRPr lang="en-US" b="1" dirty="0">
              <a:solidFill>
                <a:srgbClr val="0B49CB"/>
              </a:solidFill>
              <a:latin typeface="Abadi"/>
            </a:endParaRPr>
          </a:p>
        </p:txBody>
      </p:sp>
      <p:pic>
        <p:nvPicPr>
          <p:cNvPr id="4" name="Imagem 3" descr="Gráfico&#10;&#10;Descrição gerada automaticamente">
            <a:extLst>
              <a:ext uri="{FF2B5EF4-FFF2-40B4-BE49-F238E27FC236}">
                <a16:creationId xmlns:a16="http://schemas.microsoft.com/office/drawing/2014/main" id="{D890519D-1A35-491C-AB28-8455942E7CD8}"/>
              </a:ext>
            </a:extLst>
          </p:cNvPr>
          <p:cNvPicPr>
            <a:picLocks noChangeAspect="1"/>
          </p:cNvPicPr>
          <p:nvPr/>
        </p:nvPicPr>
        <p:blipFill>
          <a:blip r:embed="rId3"/>
          <a:stretch>
            <a:fillRect/>
          </a:stretch>
        </p:blipFill>
        <p:spPr>
          <a:xfrm>
            <a:off x="2365038" y="2126084"/>
            <a:ext cx="7325546" cy="34245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records</a:t>
            </a:r>
          </a:p>
        </p:txBody>
      </p:sp>
      <p:pic>
        <p:nvPicPr>
          <p:cNvPr id="4" name="Imagem 3" descr="Gráfico, Gráfico de pizza&#10;&#10;Descrição gerada automaticamente">
            <a:extLst>
              <a:ext uri="{FF2B5EF4-FFF2-40B4-BE49-F238E27FC236}">
                <a16:creationId xmlns:a16="http://schemas.microsoft.com/office/drawing/2014/main" id="{8403CD0E-A101-496C-94CB-21D2310080F4}"/>
              </a:ext>
            </a:extLst>
          </p:cNvPr>
          <p:cNvPicPr>
            <a:picLocks noChangeAspect="1"/>
          </p:cNvPicPr>
          <p:nvPr/>
        </p:nvPicPr>
        <p:blipFill>
          <a:blip r:embed="rId3"/>
          <a:stretch>
            <a:fillRect/>
          </a:stretch>
        </p:blipFill>
        <p:spPr>
          <a:xfrm>
            <a:off x="367014" y="1784626"/>
            <a:ext cx="11457972" cy="32887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sites</a:t>
            </a:r>
          </a:p>
        </p:txBody>
      </p:sp>
      <p:pic>
        <p:nvPicPr>
          <p:cNvPr id="4" name="Imagem 3" descr="Gráfico&#10;&#10;Descrição gerada automaticamente">
            <a:extLst>
              <a:ext uri="{FF2B5EF4-FFF2-40B4-BE49-F238E27FC236}">
                <a16:creationId xmlns:a16="http://schemas.microsoft.com/office/drawing/2014/main" id="{4C10E69A-434A-45C6-98C6-F8BF625A014F}"/>
              </a:ext>
            </a:extLst>
          </p:cNvPr>
          <p:cNvPicPr>
            <a:picLocks noChangeAspect="1"/>
          </p:cNvPicPr>
          <p:nvPr/>
        </p:nvPicPr>
        <p:blipFill>
          <a:blip r:embed="rId3"/>
          <a:stretch>
            <a:fillRect/>
          </a:stretch>
        </p:blipFill>
        <p:spPr>
          <a:xfrm>
            <a:off x="313673" y="2337995"/>
            <a:ext cx="11564653" cy="21820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sites</a:t>
            </a:r>
          </a:p>
        </p:txBody>
      </p:sp>
      <p:pic>
        <p:nvPicPr>
          <p:cNvPr id="4" name="Imagem 3" descr="Texto, Aplicativo&#10;&#10;Descrição gerada automaticamente">
            <a:extLst>
              <a:ext uri="{FF2B5EF4-FFF2-40B4-BE49-F238E27FC236}">
                <a16:creationId xmlns:a16="http://schemas.microsoft.com/office/drawing/2014/main" id="{7F983E98-C1B3-41AE-944C-F5DECF72690C}"/>
              </a:ext>
            </a:extLst>
          </p:cNvPr>
          <p:cNvPicPr>
            <a:picLocks noChangeAspect="1"/>
          </p:cNvPicPr>
          <p:nvPr/>
        </p:nvPicPr>
        <p:blipFill>
          <a:blip r:embed="rId3"/>
          <a:stretch>
            <a:fillRect/>
          </a:stretch>
        </p:blipFill>
        <p:spPr>
          <a:xfrm>
            <a:off x="609991" y="2266365"/>
            <a:ext cx="10835640" cy="23252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DB8ADD73-18C1-4673-B539-813A460C06AB}"/>
              </a:ext>
            </a:extLst>
          </p:cNvPr>
          <p:cNvPicPr>
            <a:picLocks noChangeAspect="1"/>
          </p:cNvPicPr>
          <p:nvPr/>
        </p:nvPicPr>
        <p:blipFill>
          <a:blip r:embed="rId3"/>
          <a:stretch>
            <a:fillRect/>
          </a:stretch>
        </p:blipFill>
        <p:spPr>
          <a:xfrm>
            <a:off x="3397345" y="1589557"/>
            <a:ext cx="5260931" cy="3678885"/>
          </a:xfrm>
          <a:prstGeom prst="rect">
            <a:avLst/>
          </a:prstGeom>
        </p:spPr>
      </p:pic>
      <p:pic>
        <p:nvPicPr>
          <p:cNvPr id="7" name="Imagem 6">
            <a:extLst>
              <a:ext uri="{FF2B5EF4-FFF2-40B4-BE49-F238E27FC236}">
                <a16:creationId xmlns:a16="http://schemas.microsoft.com/office/drawing/2014/main" id="{82A206BD-3E5C-442A-960C-A32434246FA2}"/>
              </a:ext>
            </a:extLst>
          </p:cNvPr>
          <p:cNvPicPr>
            <a:picLocks noChangeAspect="1"/>
          </p:cNvPicPr>
          <p:nvPr/>
        </p:nvPicPr>
        <p:blipFill>
          <a:blip r:embed="rId4"/>
          <a:stretch>
            <a:fillRect/>
          </a:stretch>
        </p:blipFill>
        <p:spPr>
          <a:xfrm>
            <a:off x="3397344" y="5520784"/>
            <a:ext cx="5260931" cy="697582"/>
          </a:xfrm>
          <a:prstGeom prst="rect">
            <a:avLst/>
          </a:prstGeom>
        </p:spPr>
      </p:pic>
      <p:sp>
        <p:nvSpPr>
          <p:cNvPr id="10" name="Content Placeholder 4">
            <a:extLst>
              <a:ext uri="{FF2B5EF4-FFF2-40B4-BE49-F238E27FC236}">
                <a16:creationId xmlns:a16="http://schemas.microsoft.com/office/drawing/2014/main" id="{DF0499F3-C962-47EB-A9D9-543CAD1777A2}"/>
              </a:ext>
            </a:extLst>
          </p:cNvPr>
          <p:cNvSpPr txBox="1">
            <a:spLocks/>
          </p:cNvSpPr>
          <p:nvPr/>
        </p:nvSpPr>
        <p:spPr>
          <a:xfrm>
            <a:off x="1104608" y="5095821"/>
            <a:ext cx="2236237" cy="13434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Best accuracy:</a:t>
            </a:r>
          </a:p>
        </p:txBody>
      </p:sp>
      <p:sp>
        <p:nvSpPr>
          <p:cNvPr id="11" name="Content Placeholder 4">
            <a:extLst>
              <a:ext uri="{FF2B5EF4-FFF2-40B4-BE49-F238E27FC236}">
                <a16:creationId xmlns:a16="http://schemas.microsoft.com/office/drawing/2014/main" id="{2D89330D-8452-415E-9EBA-B3D87834B702}"/>
              </a:ext>
            </a:extLst>
          </p:cNvPr>
          <p:cNvSpPr txBox="1">
            <a:spLocks/>
          </p:cNvSpPr>
          <p:nvPr/>
        </p:nvSpPr>
        <p:spPr>
          <a:xfrm>
            <a:off x="1104609" y="2632511"/>
            <a:ext cx="2236237" cy="13434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Graph:</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20323" y="2643004"/>
            <a:ext cx="4774877"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matrix shows how the model had a high assertiveness, since when comparing actual and predicted values, it proved to be robust in terms of success and minimized errors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80A6E128-5838-45B1-A9AA-C88C2A7B7FCD}"/>
              </a:ext>
            </a:extLst>
          </p:cNvPr>
          <p:cNvPicPr>
            <a:picLocks noChangeAspect="1"/>
          </p:cNvPicPr>
          <p:nvPr/>
        </p:nvPicPr>
        <p:blipFill>
          <a:blip r:embed="rId3"/>
          <a:stretch>
            <a:fillRect/>
          </a:stretch>
        </p:blipFill>
        <p:spPr>
          <a:xfrm>
            <a:off x="6027811" y="1851423"/>
            <a:ext cx="5058481" cy="341042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89255" y="1875054"/>
            <a:ext cx="9877112"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Throughout the presentation, it is possible to observe several characteristics of the dataset, which represent the real behavior of Space X's rockets. This is also a demonstration of the company's own strategy. Furthermore, it is also possible to project the success of future missions through machine learning algorithms, which in this case, was the best one by Random Forest.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https://github.com/CleitonOERocha/IBM_DS_Final_Project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https://towardsdatascience.com/using-spark-r-to-analyze-emergency-financial-assistance-data-in-brazil-92957e0e25a7</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Data were collected through two processes: 1) </a:t>
            </a: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where in this case information from a website is collected, stored and later analyzed and 2) through an API, which in short is a program that bridges the gap between the data request and its source.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Retângulo 6">
            <a:extLst>
              <a:ext uri="{FF2B5EF4-FFF2-40B4-BE49-F238E27FC236}">
                <a16:creationId xmlns:a16="http://schemas.microsoft.com/office/drawing/2014/main" id="{8902318B-12A4-4A94-B58E-A336B9DC08DB}"/>
              </a:ext>
            </a:extLst>
          </p:cNvPr>
          <p:cNvSpPr/>
          <p:nvPr/>
        </p:nvSpPr>
        <p:spPr>
          <a:xfrm>
            <a:off x="1211189" y="368432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a:t>
            </a:r>
            <a:r>
              <a:rPr lang="pt-BR" dirty="0" err="1"/>
              <a:t>Webscrapping</a:t>
            </a:r>
            <a:endParaRPr lang="pt-BR" dirty="0"/>
          </a:p>
        </p:txBody>
      </p:sp>
      <p:sp>
        <p:nvSpPr>
          <p:cNvPr id="8" name="Retângulo 7">
            <a:extLst>
              <a:ext uri="{FF2B5EF4-FFF2-40B4-BE49-F238E27FC236}">
                <a16:creationId xmlns:a16="http://schemas.microsoft.com/office/drawing/2014/main" id="{1BB7FC28-4704-4541-939A-9966AB710A58}"/>
              </a:ext>
            </a:extLst>
          </p:cNvPr>
          <p:cNvSpPr/>
          <p:nvPr/>
        </p:nvSpPr>
        <p:spPr>
          <a:xfrm>
            <a:off x="6628532" y="368432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API</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0623" y="1916482"/>
            <a:ext cx="5593211"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A request of type 'GET' is made to get the information back in a JSON format. After that, the JSON is transformed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in Pandas format, ready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1">
            <a:extLst>
              <a:ext uri="{FF2B5EF4-FFF2-40B4-BE49-F238E27FC236}">
                <a16:creationId xmlns:a16="http://schemas.microsoft.com/office/drawing/2014/main" id="{01EED5E1-662A-4CB9-B7A2-363AF506CB79}"/>
              </a:ext>
            </a:extLst>
          </p:cNvPr>
          <p:cNvSpPr/>
          <p:nvPr/>
        </p:nvSpPr>
        <p:spPr>
          <a:xfrm>
            <a:off x="6637482" y="191648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spacex_url</a:t>
            </a:r>
            <a:r>
              <a:rPr lang="pt-BR" dirty="0"/>
              <a:t>="https://api.spacexdata.com/v4/</a:t>
            </a:r>
            <a:r>
              <a:rPr lang="pt-BR" dirty="0" err="1"/>
              <a:t>launches</a:t>
            </a:r>
            <a:r>
              <a:rPr lang="pt-BR" dirty="0"/>
              <a:t>/</a:t>
            </a:r>
            <a:r>
              <a:rPr lang="pt-BR" dirty="0" err="1"/>
              <a:t>past</a:t>
            </a:r>
            <a:r>
              <a:rPr lang="pt-BR" dirty="0"/>
              <a:t>"</a:t>
            </a:r>
          </a:p>
        </p:txBody>
      </p:sp>
      <p:sp>
        <p:nvSpPr>
          <p:cNvPr id="7" name="Retângulo 6">
            <a:extLst>
              <a:ext uri="{FF2B5EF4-FFF2-40B4-BE49-F238E27FC236}">
                <a16:creationId xmlns:a16="http://schemas.microsoft.com/office/drawing/2014/main" id="{504292F0-F18B-4A57-AEA6-B5AD54637F76}"/>
              </a:ext>
            </a:extLst>
          </p:cNvPr>
          <p:cNvSpPr/>
          <p:nvPr/>
        </p:nvSpPr>
        <p:spPr>
          <a:xfrm>
            <a:off x="6637482" y="3362434"/>
            <a:ext cx="4154576"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Requistion</a:t>
            </a:r>
            <a:r>
              <a:rPr lang="pt-BR" dirty="0"/>
              <a:t>:</a:t>
            </a:r>
          </a:p>
          <a:p>
            <a:pPr algn="ctr"/>
            <a:r>
              <a:rPr lang="pt-BR" dirty="0"/>
              <a:t>response = </a:t>
            </a:r>
            <a:r>
              <a:rPr lang="pt-BR" dirty="0" err="1"/>
              <a:t>requests.get</a:t>
            </a:r>
            <a:r>
              <a:rPr lang="pt-BR" dirty="0"/>
              <a:t>(</a:t>
            </a:r>
            <a:r>
              <a:rPr lang="pt-BR" dirty="0" err="1"/>
              <a:t>spacex_url</a:t>
            </a:r>
            <a:r>
              <a:rPr lang="pt-BR" dirty="0"/>
              <a:t>)</a:t>
            </a:r>
          </a:p>
        </p:txBody>
      </p:sp>
      <p:sp>
        <p:nvSpPr>
          <p:cNvPr id="8" name="Retângulo 7">
            <a:extLst>
              <a:ext uri="{FF2B5EF4-FFF2-40B4-BE49-F238E27FC236}">
                <a16:creationId xmlns:a16="http://schemas.microsoft.com/office/drawing/2014/main" id="{0AF7C4F8-E71E-432E-8061-6A160F12A079}"/>
              </a:ext>
            </a:extLst>
          </p:cNvPr>
          <p:cNvSpPr/>
          <p:nvPr/>
        </p:nvSpPr>
        <p:spPr>
          <a:xfrm>
            <a:off x="6637482" y="4664338"/>
            <a:ext cx="4154577"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json_normalize</a:t>
            </a:r>
            <a:r>
              <a:rPr lang="pt-BR" dirty="0"/>
              <a:t>:</a:t>
            </a:r>
          </a:p>
          <a:p>
            <a:pPr algn="ctr"/>
            <a:r>
              <a:rPr lang="pt-BR" dirty="0"/>
              <a:t>data = </a:t>
            </a:r>
            <a:r>
              <a:rPr lang="pt-BR" dirty="0" err="1"/>
              <a:t>pd.json_normalize</a:t>
            </a:r>
            <a:r>
              <a:rPr lang="pt-BR" dirty="0"/>
              <a:t>(</a:t>
            </a:r>
            <a:r>
              <a:rPr lang="pt-BR" dirty="0" err="1"/>
              <a:t>response.json</a:t>
            </a:r>
            <a:r>
              <a:rPr lang="pt-BR" dirty="0"/>
              <a:t>())</a:t>
            </a:r>
          </a:p>
        </p:txBody>
      </p:sp>
      <p:sp>
        <p:nvSpPr>
          <p:cNvPr id="9" name="Seta: para Baixo 8">
            <a:extLst>
              <a:ext uri="{FF2B5EF4-FFF2-40B4-BE49-F238E27FC236}">
                <a16:creationId xmlns:a16="http://schemas.microsoft.com/office/drawing/2014/main" id="{48824FD1-5486-4FDF-BADB-05F1133C8C95}"/>
              </a:ext>
            </a:extLst>
          </p:cNvPr>
          <p:cNvSpPr/>
          <p:nvPr/>
        </p:nvSpPr>
        <p:spPr>
          <a:xfrm>
            <a:off x="8491845" y="298529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0D5AB00-8949-44A2-A291-454F321B5840}"/>
              </a:ext>
            </a:extLst>
          </p:cNvPr>
          <p:cNvSpPr/>
          <p:nvPr/>
        </p:nvSpPr>
        <p:spPr>
          <a:xfrm>
            <a:off x="8495328" y="428936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tângulo 6">
            <a:extLst>
              <a:ext uri="{FF2B5EF4-FFF2-40B4-BE49-F238E27FC236}">
                <a16:creationId xmlns:a16="http://schemas.microsoft.com/office/drawing/2014/main" id="{E5C83555-EB7F-44B0-B421-D020A348CE7A}"/>
              </a:ext>
            </a:extLst>
          </p:cNvPr>
          <p:cNvSpPr/>
          <p:nvPr/>
        </p:nvSpPr>
        <p:spPr>
          <a:xfrm>
            <a:off x="5718963" y="1393700"/>
            <a:ext cx="5991616" cy="1080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static_url</a:t>
            </a:r>
            <a:r>
              <a:rPr lang="pt-BR" dirty="0"/>
              <a:t>="https://en.wikipedia.org/w/</a:t>
            </a:r>
            <a:r>
              <a:rPr lang="pt-BR" dirty="0" err="1"/>
              <a:t>index.php?title</a:t>
            </a:r>
            <a:r>
              <a:rPr lang="pt-BR" dirty="0"/>
              <a:t>=List_of_Falcon_9_and_Falcon_Heavy_launches&amp;oldid=1027686922"</a:t>
            </a:r>
          </a:p>
        </p:txBody>
      </p:sp>
      <p:sp>
        <p:nvSpPr>
          <p:cNvPr id="8" name="Seta: para Baixo 7">
            <a:extLst>
              <a:ext uri="{FF2B5EF4-FFF2-40B4-BE49-F238E27FC236}">
                <a16:creationId xmlns:a16="http://schemas.microsoft.com/office/drawing/2014/main" id="{D9980897-8EFF-435F-9B86-9A23D4AEADE7}"/>
              </a:ext>
            </a:extLst>
          </p:cNvPr>
          <p:cNvSpPr/>
          <p:nvPr/>
        </p:nvSpPr>
        <p:spPr>
          <a:xfrm>
            <a:off x="8601344" y="2553793"/>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B51FFEB7-D932-4DBD-9D0A-6181F04F6065}"/>
              </a:ext>
            </a:extLst>
          </p:cNvPr>
          <p:cNvSpPr/>
          <p:nvPr/>
        </p:nvSpPr>
        <p:spPr>
          <a:xfrm>
            <a:off x="6357791" y="2902633"/>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Requisition</a:t>
            </a:r>
            <a:r>
              <a:rPr lang="pt-BR" dirty="0"/>
              <a:t>:</a:t>
            </a:r>
          </a:p>
          <a:p>
            <a:pPr algn="ctr"/>
            <a:r>
              <a:rPr lang="pt-BR" dirty="0"/>
              <a:t>response = </a:t>
            </a:r>
            <a:r>
              <a:rPr lang="pt-BR" dirty="0" err="1"/>
              <a:t>requests.get</a:t>
            </a:r>
            <a:r>
              <a:rPr lang="pt-BR" dirty="0"/>
              <a:t>(</a:t>
            </a:r>
            <a:r>
              <a:rPr lang="pt-BR" dirty="0" err="1"/>
              <a:t>static_url</a:t>
            </a:r>
            <a:r>
              <a:rPr lang="pt-BR" dirty="0"/>
              <a:t>)</a:t>
            </a:r>
          </a:p>
        </p:txBody>
      </p:sp>
      <p:sp>
        <p:nvSpPr>
          <p:cNvPr id="10" name="Retângulo 9">
            <a:extLst>
              <a:ext uri="{FF2B5EF4-FFF2-40B4-BE49-F238E27FC236}">
                <a16:creationId xmlns:a16="http://schemas.microsoft.com/office/drawing/2014/main" id="{1B8D3038-008B-47FF-861E-03D14DDC9BCB}"/>
              </a:ext>
            </a:extLst>
          </p:cNvPr>
          <p:cNvSpPr/>
          <p:nvPr/>
        </p:nvSpPr>
        <p:spPr>
          <a:xfrm>
            <a:off x="6357791" y="4273979"/>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Transform</a:t>
            </a:r>
            <a:r>
              <a:rPr lang="pt-BR" dirty="0"/>
              <a:t> in </a:t>
            </a:r>
            <a:r>
              <a:rPr lang="pt-BR" dirty="0" err="1"/>
              <a:t>list</a:t>
            </a:r>
            <a:r>
              <a:rPr lang="pt-BR" dirty="0"/>
              <a:t>:</a:t>
            </a:r>
          </a:p>
          <a:p>
            <a:pPr algn="ctr"/>
            <a:r>
              <a:rPr lang="pt-BR" dirty="0" err="1"/>
              <a:t>soup</a:t>
            </a:r>
            <a:r>
              <a:rPr lang="pt-BR" dirty="0"/>
              <a:t> = </a:t>
            </a:r>
            <a:r>
              <a:rPr lang="pt-BR" dirty="0" err="1"/>
              <a:t>BeautifulSoup</a:t>
            </a:r>
            <a:r>
              <a:rPr lang="pt-BR" dirty="0"/>
              <a:t>(</a:t>
            </a:r>
            <a:r>
              <a:rPr lang="pt-BR" dirty="0" err="1"/>
              <a:t>response.text</a:t>
            </a:r>
            <a:r>
              <a:rPr lang="pt-BR" dirty="0"/>
              <a:t>, "</a:t>
            </a:r>
            <a:r>
              <a:rPr lang="pt-BR" dirty="0" err="1"/>
              <a:t>html.parser</a:t>
            </a:r>
            <a:r>
              <a:rPr lang="pt-BR" dirty="0"/>
              <a:t>")</a:t>
            </a:r>
          </a:p>
        </p:txBody>
      </p:sp>
      <p:sp>
        <p:nvSpPr>
          <p:cNvPr id="13" name="Retângulo 12">
            <a:extLst>
              <a:ext uri="{FF2B5EF4-FFF2-40B4-BE49-F238E27FC236}">
                <a16:creationId xmlns:a16="http://schemas.microsoft.com/office/drawing/2014/main" id="{107C01CE-5123-4372-8AE1-EAF24AEAE956}"/>
              </a:ext>
            </a:extLst>
          </p:cNvPr>
          <p:cNvSpPr/>
          <p:nvPr/>
        </p:nvSpPr>
        <p:spPr>
          <a:xfrm>
            <a:off x="6357791" y="5670377"/>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pt-BR" dirty="0" err="1"/>
              <a:t>Transform</a:t>
            </a:r>
            <a:r>
              <a:rPr lang="pt-BR" dirty="0"/>
              <a:t> in </a:t>
            </a:r>
            <a:r>
              <a:rPr lang="pt-BR" dirty="0" err="1"/>
              <a:t>df</a:t>
            </a:r>
            <a:r>
              <a:rPr lang="pt-BR" dirty="0"/>
              <a:t>:</a:t>
            </a:r>
          </a:p>
          <a:p>
            <a:pPr algn="ctr"/>
            <a:r>
              <a:rPr lang="pt-BR" dirty="0" err="1"/>
              <a:t>html_tables</a:t>
            </a:r>
            <a:r>
              <a:rPr lang="pt-BR" dirty="0"/>
              <a:t> = </a:t>
            </a:r>
            <a:r>
              <a:rPr lang="pt-BR" dirty="0" err="1"/>
              <a:t>soup.find_all</a:t>
            </a:r>
            <a:r>
              <a:rPr lang="pt-BR" dirty="0"/>
              <a:t>('</a:t>
            </a:r>
            <a:r>
              <a:rPr lang="pt-BR" dirty="0" err="1"/>
              <a:t>table</a:t>
            </a:r>
            <a:r>
              <a:rPr lang="pt-BR" dirty="0"/>
              <a:t>')</a:t>
            </a:r>
          </a:p>
        </p:txBody>
      </p:sp>
      <p:sp>
        <p:nvSpPr>
          <p:cNvPr id="14" name="Seta: para Baixo 13">
            <a:extLst>
              <a:ext uri="{FF2B5EF4-FFF2-40B4-BE49-F238E27FC236}">
                <a16:creationId xmlns:a16="http://schemas.microsoft.com/office/drawing/2014/main" id="{7912937E-12DB-4ABA-A3C8-0F8F3AFD7D9F}"/>
              </a:ext>
            </a:extLst>
          </p:cNvPr>
          <p:cNvSpPr/>
          <p:nvPr/>
        </p:nvSpPr>
        <p:spPr>
          <a:xfrm>
            <a:off x="8601344" y="39239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89EABCC1-B5E7-45B8-8893-95C916755B92}"/>
              </a:ext>
            </a:extLst>
          </p:cNvPr>
          <p:cNvSpPr/>
          <p:nvPr/>
        </p:nvSpPr>
        <p:spPr>
          <a:xfrm>
            <a:off x="8601344" y="530497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2154</TotalTime>
  <Words>1637</Words>
  <Application>Microsoft Office PowerPoint</Application>
  <PresentationFormat>Widescreen</PresentationFormat>
  <Paragraphs>199</Paragraphs>
  <Slides>47</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Cleiton Rocha</cp:lastModifiedBy>
  <cp:revision>212</cp:revision>
  <dcterms:created xsi:type="dcterms:W3CDTF">2021-04-29T18:58:34Z</dcterms:created>
  <dcterms:modified xsi:type="dcterms:W3CDTF">2021-12-29T17:34:24Z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